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tmp" ContentType="image/p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22"/>
  </p:notesMasterIdLst>
  <p:sldIdLst>
    <p:sldId id="256" r:id="rId2"/>
    <p:sldId id="273" r:id="rId3"/>
    <p:sldId id="261" r:id="rId4"/>
    <p:sldId id="283" r:id="rId5"/>
    <p:sldId id="262" r:id="rId6"/>
    <p:sldId id="265" r:id="rId7"/>
    <p:sldId id="259" r:id="rId8"/>
    <p:sldId id="266" r:id="rId9"/>
    <p:sldId id="277" r:id="rId10"/>
    <p:sldId id="278" r:id="rId11"/>
    <p:sldId id="281" r:id="rId12"/>
    <p:sldId id="282" r:id="rId13"/>
    <p:sldId id="275" r:id="rId14"/>
    <p:sldId id="274" r:id="rId15"/>
    <p:sldId id="276" r:id="rId16"/>
    <p:sldId id="268" r:id="rId17"/>
    <p:sldId id="279" r:id="rId18"/>
    <p:sldId id="269" r:id="rId19"/>
    <p:sldId id="271" r:id="rId20"/>
    <p:sldId id="270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18" autoAdjust="0"/>
    <p:restoredTop sz="94671" autoAdjust="0"/>
  </p:normalViewPr>
  <p:slideViewPr>
    <p:cSldViewPr>
      <p:cViewPr varScale="1">
        <p:scale>
          <a:sx n="114" d="100"/>
          <a:sy n="114" d="100"/>
        </p:scale>
        <p:origin x="-504" y="-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3" Type="http://schemas.openxmlformats.org/officeDocument/2006/relationships/printerSettings" Target="printerSettings/printerSettings1.bin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670E54-CD43-4523-84D2-C07D432A6271}" type="datetimeFigureOut">
              <a:rPr lang="en-US" smtClean="0"/>
              <a:t>9/12/14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720FC2-540D-4C95-95B6-92A6BBA75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630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Share story of how Sean was stuck and finally looked through other papers he’d written (his poetry project maybe) and was inspired to write about</a:t>
            </a:r>
            <a:r>
              <a:rPr lang="en-US" baseline="0" dirty="0" smtClean="0"/>
              <a:t> his aunt.</a:t>
            </a:r>
          </a:p>
          <a:p>
            <a:r>
              <a:rPr lang="en-US" baseline="0" dirty="0" smtClean="0"/>
              <a:t>For me, I keep writing about my grandmother. Everything I write starts with her. So when I sit down to do a multigenre, I know there are some questions I need answered, or some ideas I want to explore…key is to find what we’re passionate about, what we want to learn more about, and what we already know about too. </a:t>
            </a:r>
          </a:p>
          <a:p>
            <a:r>
              <a:rPr lang="en-US" baseline="0" dirty="0" smtClean="0"/>
              <a:t>*Penny’s point about teaching content through </a:t>
            </a:r>
            <a:r>
              <a:rPr lang="en-US" baseline="0" dirty="0" err="1" smtClean="0"/>
              <a:t>mgp</a:t>
            </a:r>
            <a:r>
              <a:rPr lang="en-US" baseline="0" dirty="0" smtClean="0"/>
              <a:t>…tough to do b/c they are doing all research and not enough of it is information they know. I can see using it after you’ve learned about something deeply and then writing. But not as a way to explore a new topic.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720FC2-540D-4C95-95B6-92A6BBA7580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6084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70D10-A94F-4E64-825A-AB6C8BE79200}" type="datetimeFigureOut">
              <a:rPr lang="en-US" smtClean="0"/>
              <a:t>9/12/14</a:t>
            </a:fld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AF5B00F-735E-4BDF-B71B-3ED5A18BB06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70D10-A94F-4E64-825A-AB6C8BE79200}" type="datetimeFigureOut">
              <a:rPr lang="en-US" smtClean="0"/>
              <a:t>9/12/14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5B00F-735E-4BDF-B71B-3ED5A18BB06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70D10-A94F-4E64-825A-AB6C8BE79200}" type="datetimeFigureOut">
              <a:rPr lang="en-US" smtClean="0"/>
              <a:t>9/12/14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5B00F-735E-4BDF-B71B-3ED5A18BB06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2C70D10-A94F-4E64-825A-AB6C8BE79200}" type="datetimeFigureOut">
              <a:rPr lang="en-US" smtClean="0"/>
              <a:t>9/12/14</a:t>
            </a:fld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5AF5B00F-735E-4BDF-B71B-3ED5A18BB06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70D10-A94F-4E64-825A-AB6C8BE79200}" type="datetimeFigureOut">
              <a:rPr lang="en-US" smtClean="0"/>
              <a:t>9/12/14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5B00F-735E-4BDF-B71B-3ED5A18BB06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70D10-A94F-4E64-825A-AB6C8BE79200}" type="datetimeFigureOut">
              <a:rPr lang="en-US" smtClean="0"/>
              <a:t>9/12/14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5B00F-735E-4BDF-B71B-3ED5A18BB06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5B00F-735E-4BDF-B71B-3ED5A18BB06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70D10-A94F-4E64-825A-AB6C8BE79200}" type="datetimeFigureOut">
              <a:rPr lang="en-US" smtClean="0"/>
              <a:t>9/12/14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70D10-A94F-4E64-825A-AB6C8BE79200}" type="datetimeFigureOut">
              <a:rPr lang="en-US" smtClean="0"/>
              <a:t>9/12/14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5B00F-735E-4BDF-B71B-3ED5A18BB06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70D10-A94F-4E64-825A-AB6C8BE79200}" type="datetimeFigureOut">
              <a:rPr lang="en-US" smtClean="0"/>
              <a:t>9/12/14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5B00F-735E-4BDF-B71B-3ED5A18BB06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2C70D10-A94F-4E64-825A-AB6C8BE79200}" type="datetimeFigureOut">
              <a:rPr lang="en-US" smtClean="0"/>
              <a:t>9/12/14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AF5B00F-735E-4BDF-B71B-3ED5A18BB06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70D10-A94F-4E64-825A-AB6C8BE79200}" type="datetimeFigureOut">
              <a:rPr lang="en-US" smtClean="0"/>
              <a:t>9/12/14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AF5B00F-735E-4BDF-B71B-3ED5A18BB06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2C70D10-A94F-4E64-825A-AB6C8BE79200}" type="datetimeFigureOut">
              <a:rPr lang="en-US" smtClean="0"/>
              <a:t>9/12/14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5AF5B00F-735E-4BDF-B71B-3ED5A18BB06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tmp"/><Relationship Id="rId3" Type="http://schemas.openxmlformats.org/officeDocument/2006/relationships/image" Target="../media/image7.tm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tmp"/><Relationship Id="rId3" Type="http://schemas.openxmlformats.org/officeDocument/2006/relationships/image" Target="../media/image17.tm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4" Type="http://schemas.openxmlformats.org/officeDocument/2006/relationships/image" Target="../media/image27.JPG"/><Relationship Id="rId5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tmp"/><Relationship Id="rId3" Type="http://schemas.openxmlformats.org/officeDocument/2006/relationships/image" Target="../media/image30.tm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4073" y="2590800"/>
            <a:ext cx="8617527" cy="824132"/>
          </a:xfrm>
        </p:spPr>
        <p:txBody>
          <a:bodyPr/>
          <a:lstStyle/>
          <a:p>
            <a:r>
              <a:rPr lang="en-US" dirty="0" smtClean="0"/>
              <a:t>Multigenre: a Festival of Voices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3695700"/>
            <a:ext cx="8382000" cy="186690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80000"/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95000"/>
              <a:buFont typeface="Wingdings"/>
              <a:buNone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SzPct val="100000"/>
              <a:buFont typeface="Wingdings 3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3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tx1"/>
              </a:buClr>
              <a:buFont typeface="Wingdings 2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7160"/>
            <a:r>
              <a:rPr lang="en-US" dirty="0" smtClean="0"/>
              <a:t>Ohio Writing Project Teacher Conference</a:t>
            </a:r>
          </a:p>
          <a:p>
            <a:pPr marL="137160"/>
            <a:r>
              <a:rPr lang="en-US" dirty="0" smtClean="0"/>
              <a:t>9.13.14</a:t>
            </a:r>
            <a:endParaRPr lang="en-US" dirty="0" smtClean="0"/>
          </a:p>
          <a:p>
            <a:pPr marL="137160"/>
            <a:r>
              <a:rPr lang="en-US" dirty="0" smtClean="0"/>
              <a:t>Angela Faulhaber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49237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ommon Core State Standards Initiative | English Language Arts Standards | Writing | Grade 6 - Windows Internet Explorer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64" t="23710" r="18413" b="39598"/>
          <a:stretch/>
        </p:blipFill>
        <p:spPr>
          <a:xfrm>
            <a:off x="856343" y="3463828"/>
            <a:ext cx="5696858" cy="2936972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Why multigenre? </a:t>
            </a:r>
            <a:br>
              <a:rPr lang="en-US" dirty="0" smtClean="0"/>
            </a:br>
            <a:r>
              <a:rPr lang="en-US" dirty="0" smtClean="0"/>
              <a:t>According to CCSS: Writing	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6400800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From Common Core State Standards Initiative website</a:t>
            </a:r>
            <a:endParaRPr lang="en-US" dirty="0"/>
          </a:p>
        </p:txBody>
      </p:sp>
      <p:pic>
        <p:nvPicPr>
          <p:cNvPr id="7" name="Picture 6" descr="Common Core State Standards Initiative | English Language Arts Standards | Writing | Grade 3 - Windows Internet Explorer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07" t="21204" r="17814" b="56265"/>
          <a:stretch/>
        </p:blipFill>
        <p:spPr>
          <a:xfrm>
            <a:off x="2011181" y="1640112"/>
            <a:ext cx="5913619" cy="171268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9600" y="1905000"/>
            <a:ext cx="14015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Third Grade: Writing 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6781800" y="36576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Sixth Grade: Writing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089248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Research	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515257"/>
            <a:ext cx="4743450" cy="6127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228600" y="1371600"/>
            <a:ext cx="5971592" cy="1143000"/>
            <a:chOff x="228600" y="1371600"/>
            <a:chExt cx="5971592" cy="1143000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0" y="1752600"/>
              <a:ext cx="5971592" cy="762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0" y="1371600"/>
              <a:ext cx="1295400" cy="394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31001">
            <a:off x="347751" y="3128018"/>
            <a:ext cx="5285851" cy="2508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15583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81000"/>
            <a:ext cx="3829050" cy="540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143000"/>
            <a:ext cx="3914775" cy="541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2137" y="837746"/>
            <a:ext cx="5693434" cy="157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5228" y="2867025"/>
            <a:ext cx="3667125" cy="369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4906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Common Core State Standards Initiative | English Language Arts Standards | Writing | Grade 9-10 - Windows Internet Explorer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9" t="35054" r="16314" b="38370"/>
          <a:stretch/>
        </p:blipFill>
        <p:spPr>
          <a:xfrm>
            <a:off x="533400" y="1600200"/>
            <a:ext cx="6705600" cy="2165854"/>
          </a:xfr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Why multigenre? </a:t>
            </a:r>
            <a:br>
              <a:rPr lang="en-US" dirty="0" smtClean="0"/>
            </a:br>
            <a:r>
              <a:rPr lang="en-US" dirty="0" smtClean="0"/>
              <a:t>According to the standards: Research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467600" y="2017693"/>
            <a:ext cx="1447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9-10 Grades</a:t>
            </a:r>
            <a:endParaRPr lang="en-US" sz="2800" dirty="0"/>
          </a:p>
        </p:txBody>
      </p:sp>
      <p:pic>
        <p:nvPicPr>
          <p:cNvPr id="8" name="Picture 7" descr="Common Core State Standards Initiative | English Language Arts Standards | Writing | Grade 5 - Windows Internet Explorer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89" t="47273" r="16508" b="32088"/>
          <a:stretch/>
        </p:blipFill>
        <p:spPr>
          <a:xfrm>
            <a:off x="1905000" y="4330655"/>
            <a:ext cx="7086600" cy="176534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81000" y="4608493"/>
            <a:ext cx="1295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5</a:t>
            </a:r>
            <a:r>
              <a:rPr lang="en-US" sz="2800" baseline="30000" dirty="0" smtClean="0"/>
              <a:t>th</a:t>
            </a:r>
            <a:r>
              <a:rPr lang="en-US" sz="2800" dirty="0" smtClean="0"/>
              <a:t>  Grade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9138082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4801" y="381000"/>
            <a:ext cx="3547248" cy="997041"/>
          </a:xfrm>
        </p:spPr>
        <p:txBody>
          <a:bodyPr vert="horz">
            <a:normAutofit/>
          </a:bodyPr>
          <a:lstStyle/>
          <a:p>
            <a:r>
              <a:rPr lang="en-US" sz="5400" dirty="0" smtClean="0"/>
              <a:t>Publication</a:t>
            </a:r>
            <a:endParaRPr lang="en-US" sz="5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9" t="9244"/>
          <a:stretch/>
        </p:blipFill>
        <p:spPr bwMode="auto">
          <a:xfrm>
            <a:off x="5638800" y="3744986"/>
            <a:ext cx="3159630" cy="2852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2" t="2591" r="5512" b="3496"/>
          <a:stretch/>
        </p:blipFill>
        <p:spPr bwMode="auto">
          <a:xfrm>
            <a:off x="3679102" y="515784"/>
            <a:ext cx="1927041" cy="274320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21599976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8" t="8803" r="6209" b="8609"/>
          <a:stretch/>
        </p:blipFill>
        <p:spPr bwMode="auto">
          <a:xfrm>
            <a:off x="304801" y="3607838"/>
            <a:ext cx="4038599" cy="2884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6642" y="508527"/>
            <a:ext cx="2583945" cy="3084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25005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609600"/>
            <a:ext cx="3707656" cy="2614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081" y="3429000"/>
            <a:ext cx="3817493" cy="2500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8" t="3247"/>
          <a:stretch/>
        </p:blipFill>
        <p:spPr bwMode="auto">
          <a:xfrm>
            <a:off x="5029200" y="609600"/>
            <a:ext cx="2993345" cy="5474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38685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Multigenre Festival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06" t="23060" r="20258" b="-11041"/>
          <a:stretch/>
        </p:blipFill>
        <p:spPr>
          <a:xfrm>
            <a:off x="3733800" y="1370467"/>
            <a:ext cx="2104572" cy="244339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22300" y="1371600"/>
            <a:ext cx="2654300" cy="19939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382" r="9363" b="16693"/>
          <a:stretch/>
        </p:blipFill>
        <p:spPr>
          <a:xfrm>
            <a:off x="270329" y="3570515"/>
            <a:ext cx="8287657" cy="253229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20" t="20482" r="10169" b="13606"/>
          <a:stretch/>
        </p:blipFill>
        <p:spPr>
          <a:xfrm rot="16200000">
            <a:off x="5609653" y="1171465"/>
            <a:ext cx="3087961" cy="1658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6499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Common Core State Standards Initiative | English Language Arts Standards | Writing | Grade 4 - Windows Internet Explorer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00" t="30359" r="15607" b="41646"/>
          <a:stretch/>
        </p:blipFill>
        <p:spPr>
          <a:xfrm>
            <a:off x="2191658" y="1491344"/>
            <a:ext cx="6582228" cy="2166256"/>
          </a:xfr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Why multigenre? </a:t>
            </a:r>
            <a:br>
              <a:rPr lang="en-US" sz="3600" dirty="0" smtClean="0"/>
            </a:br>
            <a:r>
              <a:rPr lang="en-US" sz="3600" dirty="0" smtClean="0"/>
              <a:t>According to the standards	</a:t>
            </a:r>
            <a:endParaRPr 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609600" y="1828800"/>
            <a:ext cx="1447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4</a:t>
            </a:r>
            <a:r>
              <a:rPr lang="en-US" sz="2800" baseline="30000" dirty="0" smtClean="0"/>
              <a:t>th</a:t>
            </a:r>
            <a:r>
              <a:rPr lang="en-US" sz="2800" dirty="0" smtClean="0"/>
              <a:t> Grade </a:t>
            </a:r>
            <a:endParaRPr lang="en-US" sz="2800" dirty="0"/>
          </a:p>
        </p:txBody>
      </p:sp>
      <p:pic>
        <p:nvPicPr>
          <p:cNvPr id="8" name="Picture 7" descr="Common Core State Standards Initiative | English Language Arts Standards | Writing | Grade 11-1 - Windows Internet Explorer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43" t="25749" r="14761" b="45061"/>
          <a:stretch/>
        </p:blipFill>
        <p:spPr>
          <a:xfrm>
            <a:off x="381000" y="4114800"/>
            <a:ext cx="6530110" cy="21336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162800" y="4456093"/>
            <a:ext cx="1447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11-12 Grades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9506947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Assessment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72342">
            <a:off x="4876800" y="838200"/>
            <a:ext cx="3409950" cy="451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58"/>
          <a:stretch/>
        </p:blipFill>
        <p:spPr bwMode="auto">
          <a:xfrm rot="20628318">
            <a:off x="1080033" y="1596547"/>
            <a:ext cx="2821389" cy="4600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9707" y="1596325"/>
            <a:ext cx="3514725" cy="460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38382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Ask students to reflect on the process as well as the product…</a:t>
            </a:r>
            <a:endParaRPr lang="en-US" dirty="0"/>
          </a:p>
          <a:p>
            <a:r>
              <a:rPr lang="en-US" dirty="0" smtClean="0"/>
              <a:t>What surprised you?</a:t>
            </a:r>
          </a:p>
          <a:p>
            <a:r>
              <a:rPr lang="en-US" dirty="0" smtClean="0"/>
              <a:t>What is your strongest piece?</a:t>
            </a:r>
          </a:p>
          <a:p>
            <a:r>
              <a:rPr lang="en-US" dirty="0" smtClean="0"/>
              <a:t>What is your weakest piece?</a:t>
            </a:r>
          </a:p>
          <a:p>
            <a:r>
              <a:rPr lang="en-US" dirty="0" smtClean="0"/>
              <a:t>What did you learn about yourself as a writer? About your topic? About writing?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Write a letter to next year’s students offering your advice.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Reflection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21571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Jumping in…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4651" y="1551920"/>
            <a:ext cx="6574949" cy="4931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3400" y="1600200"/>
            <a:ext cx="815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417376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5400" dirty="0" smtClean="0"/>
          </a:p>
          <a:p>
            <a:pPr marL="0" indent="0">
              <a:buNone/>
            </a:pPr>
            <a:r>
              <a:rPr lang="en-US" sz="5400" dirty="0" smtClean="0"/>
              <a:t>What will multigenre look like in your classroom? </a:t>
            </a:r>
            <a:endParaRPr lang="en-US" sz="5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turn…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7789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5369951"/>
              </p:ext>
            </p:extLst>
          </p:nvPr>
        </p:nvGraphicFramePr>
        <p:xfrm>
          <a:off x="609600" y="1447800"/>
          <a:ext cx="7848600" cy="50573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4300"/>
                <a:gridCol w="3924300"/>
              </a:tblGrid>
              <a:tr h="77775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What I notice </a:t>
                      </a:r>
                    </a:p>
                    <a:p>
                      <a:pPr algn="ctr"/>
                      <a:r>
                        <a:rPr lang="en-US" sz="2400" dirty="0" smtClean="0"/>
                        <a:t>as a reader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What that means </a:t>
                      </a:r>
                    </a:p>
                    <a:p>
                      <a:pPr algn="ctr"/>
                      <a:r>
                        <a:rPr lang="en-US" sz="2400" dirty="0" smtClean="0"/>
                        <a:t>for me as a writer</a:t>
                      </a:r>
                      <a:endParaRPr lang="en-US" sz="2400" dirty="0"/>
                    </a:p>
                  </a:txBody>
                  <a:tcPr/>
                </a:tc>
              </a:tr>
              <a:tr h="423441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Multigenre Tasting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37843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Definition: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09600" y="1443840"/>
            <a:ext cx="81534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/>
              <a:t>A multigenre paper arises from research, experience, and imagination. It is not an uninterrupted, expository monolog nor a seamless narrative nor a collection of poems. A multigenre paper is composed of many genres and subgenres, each piece self-contained, making a point of its own, yet connected by theme or topic and sometimes by language, images and content. In addition to many genres, a multigenre paper may also contain many voices, not just the author's. The trick is to make such a paper hang together. (x-xi) </a:t>
            </a:r>
            <a:endParaRPr lang="en-US" sz="2400" b="1" i="1" dirty="0" smtClean="0"/>
          </a:p>
          <a:p>
            <a:pPr algn="r"/>
            <a:r>
              <a:rPr lang="en-US" sz="2400" b="1" i="1" dirty="0" smtClean="0"/>
              <a:t>Tom Romano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271878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5720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I learned a different way to write and how to be a good writer. But most of all I had fun, but it’s not all fun, you have to work hard.  ~Emily</a:t>
            </a:r>
          </a:p>
          <a:p>
            <a:pPr marL="0" indent="0">
              <a:buNone/>
            </a:pPr>
            <a:endParaRPr lang="en-US" dirty="0"/>
          </a:p>
          <a:p>
            <a:pPr marL="0" indent="0" algn="r">
              <a:buNone/>
            </a:pPr>
            <a:r>
              <a:rPr lang="en-US" dirty="0"/>
              <a:t>This project will teach you things you didn’t know about other people. Listening to presentations, I learned about people I thought I knew, but there are things everyone learned on presentation day. ~Sean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It’s meant to make you grow as a writer and learn new things about writing and yourself. ~Joe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Why multigenre? </a:t>
            </a:r>
            <a:br>
              <a:rPr lang="en-US" dirty="0" smtClean="0"/>
            </a:br>
            <a:r>
              <a:rPr lang="en-US" dirty="0" smtClean="0"/>
              <a:t>According to students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88332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7020">
            <a:off x="5221409" y="1075600"/>
            <a:ext cx="2909887" cy="3945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do multigenre?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36101">
            <a:off x="819879" y="1827843"/>
            <a:ext cx="3338512" cy="4193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34598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Look through our writer’s notebooks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Make a Web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Heart Maps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Writing Territories/Writing That We Know</a:t>
            </a:r>
          </a:p>
          <a:p>
            <a:endParaRPr lang="en-US" dirty="0"/>
          </a:p>
          <a:p>
            <a:r>
              <a:rPr lang="en-US" dirty="0" smtClean="0"/>
              <a:t>Your Turn…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Generate Ideas?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9324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57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What do you notice?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What are the rules for writing?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What could you write that relates to your topic?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Your turn…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219200"/>
          </a:xfrm>
        </p:spPr>
        <p:txBody>
          <a:bodyPr>
            <a:normAutofit/>
          </a:bodyPr>
          <a:lstStyle/>
          <a:p>
            <a:r>
              <a:rPr lang="en-US" dirty="0" smtClean="0"/>
              <a:t>Genre minilessons: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39676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What do you notice about the poem?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Brainstorm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Your turn…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Genre minilessons: </a:t>
            </a:r>
            <a:br>
              <a:rPr lang="en-US" dirty="0" smtClean="0"/>
            </a:br>
            <a:r>
              <a:rPr lang="en-US" dirty="0" smtClean="0"/>
              <a:t>“The Truth About Why I Love Potatoes”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70416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Paper">
  <a:themeElements>
    <a:clrScheme name="Pushpin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619</TotalTime>
  <Words>581</Words>
  <Application>Microsoft Macintosh PowerPoint</Application>
  <PresentationFormat>On-screen Show (4:3)</PresentationFormat>
  <Paragraphs>75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Paper</vt:lpstr>
      <vt:lpstr>Multigenre: a Festival of Voices</vt:lpstr>
      <vt:lpstr>Jumping in…</vt:lpstr>
      <vt:lpstr>Multigenre Tasting </vt:lpstr>
      <vt:lpstr>Definition:</vt:lpstr>
      <vt:lpstr>Why multigenre?  According to students</vt:lpstr>
      <vt:lpstr>How to do multigenre?</vt:lpstr>
      <vt:lpstr>How to Generate Ideas?</vt:lpstr>
      <vt:lpstr>Genre minilessons: </vt:lpstr>
      <vt:lpstr>Genre minilessons:  “The Truth About Why I Love Potatoes”</vt:lpstr>
      <vt:lpstr>Why multigenre?  According to CCSS: Writing </vt:lpstr>
      <vt:lpstr>Research </vt:lpstr>
      <vt:lpstr>PowerPoint Presentation</vt:lpstr>
      <vt:lpstr>Why multigenre?  According to the standards: Research</vt:lpstr>
      <vt:lpstr>Publication</vt:lpstr>
      <vt:lpstr>PowerPoint Presentation</vt:lpstr>
      <vt:lpstr>Multigenre Festival</vt:lpstr>
      <vt:lpstr>Why multigenre?  According to the standards </vt:lpstr>
      <vt:lpstr>Assessment</vt:lpstr>
      <vt:lpstr>Reflection </vt:lpstr>
      <vt:lpstr>Your turn… 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mamafaul</dc:creator>
  <cp:lastModifiedBy>Angela Faulhaber</cp:lastModifiedBy>
  <cp:revision>51</cp:revision>
  <dcterms:created xsi:type="dcterms:W3CDTF">2011-10-20T00:19:26Z</dcterms:created>
  <dcterms:modified xsi:type="dcterms:W3CDTF">2014-09-13T02:29:06Z</dcterms:modified>
</cp:coreProperties>
</file>